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1" r:id="rId8"/>
    <p:sldId id="263" r:id="rId9"/>
    <p:sldId id="264" r:id="rId10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99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798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59023" y="1472945"/>
            <a:ext cx="6473952" cy="18573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0" i="0">
                <a:solidFill>
                  <a:srgbClr val="252525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8012" y="609600"/>
            <a:ext cx="10972800" cy="5638800"/>
          </a:xfrm>
          <a:custGeom>
            <a:avLst/>
            <a:gdLst/>
            <a:ahLst/>
            <a:cxnLst/>
            <a:rect l="l" t="t" r="r" b="b"/>
            <a:pathLst>
              <a:path w="10972800" h="5638800">
                <a:moveTo>
                  <a:pt x="0" y="5638800"/>
                </a:moveTo>
                <a:lnTo>
                  <a:pt x="10972800" y="5638800"/>
                </a:lnTo>
                <a:lnTo>
                  <a:pt x="109728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153791"/>
            <a:ext cx="761503" cy="6064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1436984" y="3153791"/>
            <a:ext cx="755015" cy="606424"/>
          </a:xfrm>
          <a:prstGeom prst="rect">
            <a:avLst/>
          </a:prstGeom>
        </p:spPr>
      </p:pic>
      <p:sp>
        <p:nvSpPr>
          <p:cNvPr id="20" name="bg object 20"/>
          <p:cNvSpPr/>
          <p:nvPr/>
        </p:nvSpPr>
        <p:spPr>
          <a:xfrm>
            <a:off x="1396111" y="2421508"/>
            <a:ext cx="9407525" cy="0"/>
          </a:xfrm>
          <a:custGeom>
            <a:avLst/>
            <a:gdLst/>
            <a:ahLst/>
            <a:cxnLst/>
            <a:rect l="l" t="t" r="r" b="b"/>
            <a:pathLst>
              <a:path w="9407525">
                <a:moveTo>
                  <a:pt x="0" y="0"/>
                </a:moveTo>
                <a:lnTo>
                  <a:pt x="9407398" y="0"/>
                </a:lnTo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25252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608012" y="609600"/>
            <a:ext cx="10972800" cy="5638800"/>
          </a:xfrm>
          <a:custGeom>
            <a:avLst/>
            <a:gdLst/>
            <a:ahLst/>
            <a:cxnLst/>
            <a:rect l="l" t="t" r="r" b="b"/>
            <a:pathLst>
              <a:path w="10972800" h="5638800">
                <a:moveTo>
                  <a:pt x="0" y="5638800"/>
                </a:moveTo>
                <a:lnTo>
                  <a:pt x="10972800" y="5638800"/>
                </a:lnTo>
                <a:lnTo>
                  <a:pt x="10972800" y="0"/>
                </a:lnTo>
                <a:lnTo>
                  <a:pt x="0" y="0"/>
                </a:lnTo>
                <a:lnTo>
                  <a:pt x="0" y="5638800"/>
                </a:lnTo>
                <a:close/>
              </a:path>
            </a:pathLst>
          </a:custGeom>
          <a:ln w="15875">
            <a:solidFill>
              <a:srgbClr val="8399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0" y="3153791"/>
            <a:ext cx="761503" cy="606424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11436984" y="3153791"/>
            <a:ext cx="755015" cy="60642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471163" y="1268793"/>
            <a:ext cx="5249672" cy="7010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252525"/>
                </a:solidFill>
                <a:latin typeface="Microsoft Sans Serif"/>
                <a:cs typeface="Microsoft Sans Serif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4/15/2023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.png"/><Relationship Id="rId7" Type="http://schemas.openxmlformats.org/officeDocument/2006/relationships/image" Target="../media/image2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1532953"/>
            <a:ext cx="12192000" cy="3851275"/>
            <a:chOff x="0" y="1532953"/>
            <a:chExt cx="12192000" cy="3851275"/>
          </a:xfrm>
        </p:grpSpPr>
        <p:sp>
          <p:nvSpPr>
            <p:cNvPr id="4" name="object 4"/>
            <p:cNvSpPr/>
            <p:nvPr/>
          </p:nvSpPr>
          <p:spPr>
            <a:xfrm>
              <a:off x="2328291" y="1540891"/>
              <a:ext cx="7543800" cy="3835400"/>
            </a:xfrm>
            <a:custGeom>
              <a:avLst/>
              <a:gdLst/>
              <a:ahLst/>
              <a:cxnLst/>
              <a:rect l="l" t="t" r="r" b="b"/>
              <a:pathLst>
                <a:path w="7543800" h="3835400">
                  <a:moveTo>
                    <a:pt x="0" y="3835400"/>
                  </a:moveTo>
                  <a:lnTo>
                    <a:pt x="7543800" y="3835400"/>
                  </a:lnTo>
                  <a:lnTo>
                    <a:pt x="7543800" y="0"/>
                  </a:lnTo>
                  <a:lnTo>
                    <a:pt x="0" y="0"/>
                  </a:lnTo>
                  <a:lnTo>
                    <a:pt x="0" y="383540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47568"/>
              <a:ext cx="2461089" cy="612647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736201" y="3147568"/>
              <a:ext cx="2455798" cy="612647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92400" y="3522091"/>
              <a:ext cx="6816090" cy="0"/>
            </a:xfrm>
            <a:custGeom>
              <a:avLst/>
              <a:gdLst/>
              <a:ahLst/>
              <a:cxnLst/>
              <a:rect l="l" t="t" r="r" b="b"/>
              <a:pathLst>
                <a:path w="6816090">
                  <a:moveTo>
                    <a:pt x="0" y="0"/>
                  </a:moveTo>
                  <a:lnTo>
                    <a:pt x="6815708" y="0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>
            <a:spLocks noGrp="1"/>
          </p:cNvSpPr>
          <p:nvPr>
            <p:ph type="ctrTitle"/>
          </p:nvPr>
        </p:nvSpPr>
        <p:spPr>
          <a:xfrm>
            <a:off x="3048000" y="1472945"/>
            <a:ext cx="6476999" cy="2476319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13485" marR="5080" indent="-1201420" algn="l">
              <a:lnSpc>
                <a:spcPct val="100000"/>
              </a:lnSpc>
              <a:spcBef>
                <a:spcPts val="110"/>
              </a:spcBef>
            </a:pPr>
            <a:r>
              <a:rPr lang="ru-RU" spc="15" dirty="0" smtClean="0"/>
              <a:t>Школьный </a:t>
            </a:r>
            <a:r>
              <a:rPr spc="-180" dirty="0" smtClean="0"/>
              <a:t> </a:t>
            </a:r>
            <a:r>
              <a:rPr spc="5" dirty="0" err="1" smtClean="0"/>
              <a:t>завтрак</a:t>
            </a:r>
            <a:r>
              <a:rPr lang="ru-RU" spc="5" dirty="0" smtClean="0"/>
              <a:t/>
            </a:r>
            <a:br>
              <a:rPr lang="ru-RU" spc="5" dirty="0" smtClean="0"/>
            </a:br>
            <a:r>
              <a:rPr lang="ru-RU" sz="4000" spc="5" dirty="0" smtClean="0">
                <a:solidFill>
                  <a:srgbClr val="0070C0"/>
                </a:solidFill>
              </a:rPr>
              <a:t>«Каша –радость наша!»</a:t>
            </a:r>
            <a:r>
              <a:rPr lang="ru-RU" spc="5" dirty="0" smtClean="0"/>
              <a:t/>
            </a:r>
            <a:br>
              <a:rPr lang="ru-RU" spc="5" dirty="0" smtClean="0"/>
            </a:br>
            <a:endParaRPr spc="-10" dirty="0"/>
          </a:p>
        </p:txBody>
      </p:sp>
      <p:sp>
        <p:nvSpPr>
          <p:cNvPr id="9" name="object 9"/>
          <p:cNvSpPr txBox="1"/>
          <p:nvPr/>
        </p:nvSpPr>
        <p:spPr>
          <a:xfrm>
            <a:off x="3581399" y="3686111"/>
            <a:ext cx="5751575" cy="33598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100" spc="5" dirty="0" smtClean="0">
                <a:latin typeface="Microsoft Sans Serif"/>
                <a:cs typeface="Microsoft Sans Serif"/>
              </a:rPr>
              <a:t>https:</a:t>
            </a:r>
            <a:r>
              <a:rPr lang="ru-RU" sz="2100" spc="5" dirty="0" smtClean="0">
                <a:latin typeface="Microsoft Sans Serif"/>
                <a:cs typeface="Microsoft Sans Serif"/>
              </a:rPr>
              <a:t>//</a:t>
            </a:r>
            <a:r>
              <a:rPr lang="en-US" sz="2100" spc="5" dirty="0" smtClean="0">
                <a:latin typeface="Microsoft Sans Serif"/>
                <a:cs typeface="Microsoft Sans Serif"/>
              </a:rPr>
              <a:t>edu.tatar.ru/</a:t>
            </a:r>
            <a:r>
              <a:rPr lang="en-US" sz="2100" spc="5" dirty="0" err="1" smtClean="0">
                <a:latin typeface="Microsoft Sans Serif"/>
                <a:cs typeface="Microsoft Sans Serif"/>
              </a:rPr>
              <a:t>v_uslon</a:t>
            </a:r>
            <a:r>
              <a:rPr lang="en-US" sz="2100" spc="5" dirty="0" smtClean="0">
                <a:latin typeface="Microsoft Sans Serif"/>
                <a:cs typeface="Microsoft Sans Serif"/>
              </a:rPr>
              <a:t>/tat-</a:t>
            </a:r>
            <a:r>
              <a:rPr lang="en-US" sz="2100" spc="5" dirty="0" err="1" smtClean="0">
                <a:latin typeface="Microsoft Sans Serif"/>
                <a:cs typeface="Microsoft Sans Serif"/>
              </a:rPr>
              <a:t>burnashevo</a:t>
            </a:r>
            <a:r>
              <a:rPr lang="en-US" sz="2100" spc="5" dirty="0" smtClean="0">
                <a:latin typeface="Microsoft Sans Serif"/>
                <a:cs typeface="Microsoft Sans Serif"/>
              </a:rPr>
              <a:t>/</a:t>
            </a:r>
            <a:r>
              <a:rPr lang="en-US" sz="2100" spc="5" dirty="0" err="1" smtClean="0">
                <a:latin typeface="Microsoft Sans Serif"/>
                <a:cs typeface="Microsoft Sans Serif"/>
              </a:rPr>
              <a:t>sch</a:t>
            </a:r>
            <a:endParaRPr sz="2100" dirty="0">
              <a:latin typeface="Microsoft Sans Serif"/>
              <a:cs typeface="Microsoft Sans Serif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57200" y="152400"/>
            <a:ext cx="1143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Муниципальное бюджетное общеобразовательное учреждение </a:t>
            </a:r>
          </a:p>
          <a:p>
            <a:pPr algn="ctr"/>
            <a:r>
              <a:rPr lang="ru-RU" sz="2000" b="1" dirty="0" smtClean="0"/>
              <a:t>« Татарско-</a:t>
            </a:r>
            <a:r>
              <a:rPr lang="ru-RU" sz="2000" b="1" dirty="0" err="1" smtClean="0"/>
              <a:t>Бурнашевская</a:t>
            </a:r>
            <a:r>
              <a:rPr lang="ru-RU" sz="2000" b="1" dirty="0" smtClean="0"/>
              <a:t> средняя общеобразовательная школа» </a:t>
            </a:r>
          </a:p>
          <a:p>
            <a:pPr algn="ctr"/>
            <a:r>
              <a:rPr lang="ru-RU" sz="2000" b="1" dirty="0" err="1" smtClean="0"/>
              <a:t>Верхнеуслонского</a:t>
            </a:r>
            <a:r>
              <a:rPr lang="ru-RU" sz="2000" b="1" dirty="0" smtClean="0"/>
              <a:t> муниципального района Республики </a:t>
            </a:r>
            <a:r>
              <a:rPr lang="ru-RU" sz="2000" b="1" dirty="0"/>
              <a:t>Т</a:t>
            </a:r>
            <a:r>
              <a:rPr lang="ru-RU" sz="2000" b="1" dirty="0" smtClean="0"/>
              <a:t>атарстан</a:t>
            </a:r>
            <a:endParaRPr lang="ru-RU" sz="20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09600" y="1268793"/>
            <a:ext cx="9525000" cy="1001556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24130" algn="ctr">
              <a:lnSpc>
                <a:spcPct val="100000"/>
              </a:lnSpc>
              <a:spcBef>
                <a:spcPts val="130"/>
              </a:spcBef>
            </a:pPr>
            <a:r>
              <a:rPr lang="ru-RU" sz="3200" spc="-30" dirty="0">
                <a:solidFill>
                  <a:srgbClr val="0070C0"/>
                </a:solidFill>
              </a:rPr>
              <a:t>Что такое завтрак и</a:t>
            </a:r>
            <a:br>
              <a:rPr lang="ru-RU" sz="3200" spc="-30" dirty="0">
                <a:solidFill>
                  <a:srgbClr val="0070C0"/>
                </a:solidFill>
              </a:rPr>
            </a:br>
            <a:r>
              <a:rPr lang="ru-RU" sz="3200" spc="-30" dirty="0">
                <a:solidFill>
                  <a:srgbClr val="0070C0"/>
                </a:solidFill>
              </a:rPr>
              <a:t>каким он должен быть?</a:t>
            </a:r>
            <a:endParaRPr sz="3200" spc="-65" dirty="0">
              <a:solidFill>
                <a:srgbClr val="0070C0"/>
              </a:solidFill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7239000" y="1268793"/>
            <a:ext cx="3987546" cy="4846002"/>
            <a:chOff x="7112851" y="1173524"/>
            <a:chExt cx="3987546" cy="4846002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194066" y="1173524"/>
              <a:ext cx="1143736" cy="1143736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112851" y="3028931"/>
              <a:ext cx="3987546" cy="2990595"/>
            </a:xfrm>
            <a:prstGeom prst="rect">
              <a:avLst/>
            </a:prstGeom>
          </p:spPr>
        </p:pic>
      </p:grpSp>
      <p:sp>
        <p:nvSpPr>
          <p:cNvPr id="7" name="TextBox 6"/>
          <p:cNvSpPr txBox="1"/>
          <p:nvPr/>
        </p:nvSpPr>
        <p:spPr>
          <a:xfrm>
            <a:off x="1219200" y="2667000"/>
            <a:ext cx="563880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000" dirty="0" smtClean="0">
              <a:solidFill>
                <a:srgbClr val="00B050"/>
              </a:solidFill>
            </a:endParaRPr>
          </a:p>
          <a:p>
            <a:r>
              <a:rPr lang="ru-RU" sz="2000" dirty="0" err="1" smtClean="0">
                <a:solidFill>
                  <a:srgbClr val="0070C0"/>
                </a:solidFill>
              </a:rPr>
              <a:t>За́втрак</a:t>
            </a:r>
            <a:r>
              <a:rPr lang="ru-RU" sz="2000" dirty="0" smtClean="0"/>
              <a:t> — первый дневной приём пищи, утренняя еда; пища, приготовленная для</a:t>
            </a:r>
          </a:p>
          <a:p>
            <a:r>
              <a:rPr lang="ru-RU" sz="2000" dirty="0" smtClean="0"/>
              <a:t>утренней еды.</a:t>
            </a:r>
          </a:p>
          <a:p>
            <a:endParaRPr lang="ru-RU" sz="2000" dirty="0" smtClean="0"/>
          </a:p>
          <a:p>
            <a:r>
              <a:rPr lang="ru-RU" sz="2000" dirty="0" smtClean="0"/>
              <a:t>Ученые пришли к выводу: дети, которые</a:t>
            </a:r>
          </a:p>
          <a:p>
            <a:r>
              <a:rPr lang="ru-RU" sz="2000" dirty="0" smtClean="0"/>
              <a:t>получают полноценный завтрак, лучше</a:t>
            </a:r>
          </a:p>
          <a:p>
            <a:r>
              <a:rPr lang="ru-RU" sz="2000" dirty="0" smtClean="0"/>
              <a:t>развиваются, более успешны в учебе, у них реже</a:t>
            </a:r>
          </a:p>
          <a:p>
            <a:r>
              <a:rPr lang="ru-RU" sz="2000" dirty="0" smtClean="0"/>
              <a:t>встречаются угнетенные состояния, приступы</a:t>
            </a:r>
          </a:p>
          <a:p>
            <a:r>
              <a:rPr lang="ru-RU" sz="2000" dirty="0" smtClean="0"/>
              <a:t>беспокойства и </a:t>
            </a:r>
            <a:r>
              <a:rPr lang="ru-RU" sz="2000" dirty="0" err="1" smtClean="0"/>
              <a:t>гиперактивность</a:t>
            </a:r>
            <a:r>
              <a:rPr lang="ru-RU" sz="2000" dirty="0" smtClean="0"/>
              <a:t>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648200" y="914400"/>
            <a:ext cx="6629400" cy="202427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5875">
            <a:solidFill>
              <a:srgbClr val="5F6E1C"/>
            </a:solidFill>
          </a:ln>
        </p:spPr>
        <p:txBody>
          <a:bodyPr vert="horz" wrap="square" lIns="0" tIns="358775" rIns="0" bIns="0" rtlCol="0">
            <a:spAutoFit/>
          </a:bodyPr>
          <a:lstStyle/>
          <a:p>
            <a:pPr marL="965835">
              <a:lnSpc>
                <a:spcPct val="100000"/>
              </a:lnSpc>
              <a:spcBef>
                <a:spcPts val="2825"/>
              </a:spcBef>
            </a:pPr>
            <a:r>
              <a:rPr lang="ru-RU" sz="3600" spc="-30" dirty="0" smtClean="0">
                <a:latin typeface="Times New Roman"/>
                <a:cs typeface="Times New Roman"/>
              </a:rPr>
              <a:t>         </a:t>
            </a:r>
            <a:r>
              <a:rPr sz="3600" spc="-30" dirty="0" err="1" smtClean="0">
                <a:latin typeface="Times New Roman"/>
                <a:cs typeface="Times New Roman"/>
              </a:rPr>
              <a:t>Приготовим</a:t>
            </a:r>
            <a:endParaRPr sz="3600" dirty="0">
              <a:latin typeface="Times New Roman"/>
              <a:cs typeface="Times New Roman"/>
            </a:endParaRPr>
          </a:p>
          <a:p>
            <a:pPr marL="965835">
              <a:lnSpc>
                <a:spcPct val="100000"/>
              </a:lnSpc>
              <a:spcBef>
                <a:spcPts val="35"/>
              </a:spcBef>
            </a:pPr>
            <a:r>
              <a:rPr sz="3600" spc="-15" dirty="0" smtClean="0">
                <a:latin typeface="Times New Roman"/>
                <a:cs typeface="Times New Roman"/>
              </a:rPr>
              <a:t>«</a:t>
            </a:r>
            <a:r>
              <a:rPr lang="ru-RU" sz="3600" spc="-50" dirty="0">
                <a:latin typeface="Times New Roman"/>
                <a:cs typeface="Times New Roman"/>
              </a:rPr>
              <a:t>К</a:t>
            </a:r>
            <a:r>
              <a:rPr sz="3600" spc="-50" dirty="0" err="1" smtClean="0">
                <a:latin typeface="Times New Roman"/>
                <a:cs typeface="Times New Roman"/>
              </a:rPr>
              <a:t>ашу</a:t>
            </a:r>
            <a:r>
              <a:rPr lang="ru-RU" sz="3600" spc="-50" dirty="0" smtClean="0">
                <a:latin typeface="Times New Roman"/>
                <a:cs typeface="Times New Roman"/>
              </a:rPr>
              <a:t>-радость нашу!</a:t>
            </a:r>
            <a:r>
              <a:rPr sz="3600" spc="-50" dirty="0" smtClean="0">
                <a:latin typeface="Times New Roman"/>
                <a:cs typeface="Times New Roman"/>
              </a:rPr>
              <a:t>»</a:t>
            </a:r>
            <a:endParaRPr lang="ru-RU" sz="3600" spc="-50" dirty="0" smtClean="0">
              <a:latin typeface="Times New Roman"/>
              <a:cs typeface="Times New Roman"/>
            </a:endParaRPr>
          </a:p>
          <a:p>
            <a:pPr marL="965835">
              <a:lnSpc>
                <a:spcPct val="100000"/>
              </a:lnSpc>
              <a:spcBef>
                <a:spcPts val="35"/>
              </a:spcBef>
            </a:pPr>
            <a:r>
              <a:rPr lang="ru-RU" sz="3600" spc="-50" dirty="0" smtClean="0">
                <a:latin typeface="Times New Roman"/>
                <a:cs typeface="Times New Roman"/>
              </a:rPr>
              <a:t>Рисовая каша на молоке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4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28800" y="1143000"/>
            <a:ext cx="1752600" cy="1524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295941"/>
            <a:ext cx="3429000" cy="2571750"/>
          </a:xfrm>
          <a:prstGeom prst="rect">
            <a:avLst/>
          </a:prstGeom>
        </p:spPr>
      </p:pic>
      <p:sp>
        <p:nvSpPr>
          <p:cNvPr id="6" name="AutoShape 2" descr="blob:https://web.whatsapp.com/e6283cb6-ab6d-4ded-bd7e-77669e000d4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3228582"/>
            <a:ext cx="4597999" cy="256261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841490" y="838200"/>
            <a:ext cx="5512309" cy="548868"/>
          </a:xfrm>
          <a:prstGeom prst="rect">
            <a:avLst/>
          </a:prstGeom>
          <a:solidFill>
            <a:srgbClr val="83992A"/>
          </a:solidFill>
          <a:ln w="15875">
            <a:solidFill>
              <a:srgbClr val="5F6E1C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20"/>
              </a:spcBef>
            </a:pPr>
            <a:r>
              <a:rPr lang="ru-RU" sz="3550" dirty="0" smtClean="0">
                <a:latin typeface="Times New Roman"/>
                <a:cs typeface="Times New Roman"/>
              </a:rPr>
              <a:t>Меню завтраков</a:t>
            </a:r>
            <a:endParaRPr sz="3550" dirty="0">
              <a:latin typeface="Times New Roman"/>
              <a:cs typeface="Times New Roman"/>
            </a:endParaRPr>
          </a:p>
        </p:txBody>
      </p:sp>
      <p:pic>
        <p:nvPicPr>
          <p:cNvPr id="4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906000" y="5029200"/>
            <a:ext cx="1399032" cy="1229538"/>
          </a:xfrm>
          <a:prstGeom prst="rect">
            <a:avLst/>
          </a:prstGeom>
        </p:spPr>
      </p:pic>
      <p:pic>
        <p:nvPicPr>
          <p:cNvPr id="2050" name="Picture 2" descr="C:\Users\Бочкова МН\Pictures\2023-04-15\Сканировать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71600" y="762000"/>
            <a:ext cx="3834276" cy="5422900"/>
          </a:xfrm>
          <a:prstGeom prst="rect">
            <a:avLst/>
          </a:prstGeom>
          <a:noFill/>
        </p:spPr>
      </p:pic>
      <p:pic>
        <p:nvPicPr>
          <p:cNvPr id="2051" name="Picture 3" descr="C:\Users\Бочкова МН\Pictures\2023-04-15\Сканировать100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36941" y="1600200"/>
            <a:ext cx="3178767" cy="4495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419600" y="1021460"/>
            <a:ext cx="3276600" cy="3034164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15875">
            <a:solidFill>
              <a:srgbClr val="5F6E1C"/>
            </a:solidFill>
          </a:ln>
        </p:spPr>
        <p:txBody>
          <a:bodyPr vert="horz" wrap="square" lIns="0" tIns="25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0"/>
              </a:spcBef>
            </a:pPr>
            <a:endParaRPr sz="1700" dirty="0">
              <a:latin typeface="Times New Roman"/>
              <a:cs typeface="Times New Roman"/>
            </a:endParaRPr>
          </a:p>
          <a:p>
            <a:pPr marL="165735" algn="ctr">
              <a:lnSpc>
                <a:spcPct val="100000"/>
              </a:lnSpc>
              <a:spcBef>
                <a:spcPts val="5"/>
              </a:spcBef>
            </a:pPr>
            <a:r>
              <a:rPr sz="1800" i="1" u="sng" spc="-200" dirty="0">
                <a:latin typeface="Broadway" panose="04040905080B02020502" pitchFamily="82" charset="0"/>
                <a:cs typeface="Microsoft Sans Serif"/>
              </a:rPr>
              <a:t>Д</a:t>
            </a:r>
            <a:r>
              <a:rPr sz="1800" i="1" u="sng" spc="5" dirty="0">
                <a:latin typeface="Broadway" panose="04040905080B02020502" pitchFamily="82" charset="0"/>
                <a:cs typeface="Microsoft Sans Serif"/>
              </a:rPr>
              <a:t>л</a:t>
            </a:r>
            <a:r>
              <a:rPr sz="1800" i="1" u="sng" spc="10" dirty="0">
                <a:latin typeface="Broadway" panose="04040905080B02020502" pitchFamily="82" charset="0"/>
                <a:cs typeface="Microsoft Sans Serif"/>
              </a:rPr>
              <a:t>я</a:t>
            </a:r>
            <a:r>
              <a:rPr sz="1800" i="1" u="sng" spc="-35" dirty="0">
                <a:latin typeface="Broadway" panose="04040905080B02020502" pitchFamily="82" charset="0"/>
                <a:cs typeface="Microsoft Sans Serif"/>
              </a:rPr>
              <a:t> </a:t>
            </a:r>
            <a:r>
              <a:rPr sz="1800" i="1" u="sng" spc="-15" dirty="0">
                <a:latin typeface="Broadway" panose="04040905080B02020502" pitchFamily="82" charset="0"/>
                <a:cs typeface="Microsoft Sans Serif"/>
              </a:rPr>
              <a:t>п</a:t>
            </a:r>
            <a:r>
              <a:rPr sz="1800" i="1" u="sng" spc="-45" dirty="0">
                <a:latin typeface="Broadway" panose="04040905080B02020502" pitchFamily="82" charset="0"/>
                <a:cs typeface="Microsoft Sans Serif"/>
              </a:rPr>
              <a:t>р</a:t>
            </a:r>
            <a:r>
              <a:rPr sz="1800" i="1" u="sng" spc="-35" dirty="0">
                <a:latin typeface="Broadway" panose="04040905080B02020502" pitchFamily="82" charset="0"/>
                <a:cs typeface="Microsoft Sans Serif"/>
              </a:rPr>
              <a:t>и</a:t>
            </a:r>
            <a:r>
              <a:rPr sz="1800" i="1" u="sng" spc="-95" dirty="0">
                <a:latin typeface="Broadway" panose="04040905080B02020502" pitchFamily="82" charset="0"/>
                <a:cs typeface="Microsoft Sans Serif"/>
              </a:rPr>
              <a:t>г</a:t>
            </a:r>
            <a:r>
              <a:rPr sz="1800" i="1" u="sng" spc="-105" dirty="0">
                <a:latin typeface="Broadway" panose="04040905080B02020502" pitchFamily="82" charset="0"/>
                <a:cs typeface="Microsoft Sans Serif"/>
              </a:rPr>
              <a:t>о</a:t>
            </a:r>
            <a:r>
              <a:rPr sz="1800" i="1" u="sng" dirty="0">
                <a:latin typeface="Broadway" panose="04040905080B02020502" pitchFamily="82" charset="0"/>
                <a:cs typeface="Microsoft Sans Serif"/>
              </a:rPr>
              <a:t>т</a:t>
            </a:r>
            <a:r>
              <a:rPr sz="1800" i="1" u="sng" spc="-30" dirty="0">
                <a:latin typeface="Broadway" panose="04040905080B02020502" pitchFamily="82" charset="0"/>
                <a:cs typeface="Microsoft Sans Serif"/>
              </a:rPr>
              <a:t>о</a:t>
            </a:r>
            <a:r>
              <a:rPr sz="1800" i="1" u="sng" spc="-60" dirty="0">
                <a:latin typeface="Broadway" panose="04040905080B02020502" pitchFamily="82" charset="0"/>
                <a:cs typeface="Microsoft Sans Serif"/>
              </a:rPr>
              <a:t>в</a:t>
            </a:r>
            <a:r>
              <a:rPr sz="1800" i="1" u="sng" spc="5" dirty="0">
                <a:latin typeface="Broadway" panose="04040905080B02020502" pitchFamily="82" charset="0"/>
                <a:cs typeface="Microsoft Sans Serif"/>
              </a:rPr>
              <a:t>л</a:t>
            </a:r>
            <a:r>
              <a:rPr sz="1800" i="1" u="sng" spc="-20" dirty="0">
                <a:latin typeface="Broadway" panose="04040905080B02020502" pitchFamily="82" charset="0"/>
                <a:cs typeface="Microsoft Sans Serif"/>
              </a:rPr>
              <a:t>е</a:t>
            </a:r>
            <a:r>
              <a:rPr sz="1800" i="1" u="sng" spc="-35" dirty="0">
                <a:latin typeface="Broadway" panose="04040905080B02020502" pitchFamily="82" charset="0"/>
                <a:cs typeface="Microsoft Sans Serif"/>
              </a:rPr>
              <a:t>ни</a:t>
            </a:r>
            <a:r>
              <a:rPr sz="1800" i="1" u="sng" dirty="0">
                <a:latin typeface="Broadway" panose="04040905080B02020502" pitchFamily="82" charset="0"/>
                <a:cs typeface="Microsoft Sans Serif"/>
              </a:rPr>
              <a:t>я</a:t>
            </a:r>
          </a:p>
          <a:p>
            <a:pPr marL="165735" algn="ctr">
              <a:lnSpc>
                <a:spcPct val="100000"/>
              </a:lnSpc>
              <a:spcBef>
                <a:spcPts val="15"/>
              </a:spcBef>
            </a:pPr>
            <a:r>
              <a:rPr lang="ru-RU" spc="-15" dirty="0">
                <a:solidFill>
                  <a:srgbClr val="0070C0"/>
                </a:solidFill>
                <a:latin typeface="Microsoft Sans Serif"/>
                <a:cs typeface="Microsoft Sans Serif"/>
              </a:rPr>
              <a:t>р</a:t>
            </a:r>
            <a:r>
              <a:rPr lang="ru-RU" sz="1800" spc="-15" dirty="0" smtClean="0">
                <a:solidFill>
                  <a:srgbClr val="0070C0"/>
                </a:solidFill>
                <a:latin typeface="Microsoft Sans Serif"/>
                <a:cs typeface="Microsoft Sans Serif"/>
              </a:rPr>
              <a:t>исовой каши</a:t>
            </a:r>
          </a:p>
          <a:p>
            <a:pPr marL="165735">
              <a:lnSpc>
                <a:spcPct val="100000"/>
              </a:lnSpc>
              <a:spcBef>
                <a:spcPts val="15"/>
              </a:spcBef>
            </a:pPr>
            <a:r>
              <a:rPr lang="ru-RU" sz="1800" i="1" spc="-30" dirty="0" smtClean="0">
                <a:latin typeface="Microsoft Sans Serif"/>
                <a:cs typeface="Microsoft Sans Serif"/>
              </a:rPr>
              <a:t>т</a:t>
            </a:r>
            <a:r>
              <a:rPr sz="1800" i="1" spc="-30" dirty="0" err="1" smtClean="0">
                <a:latin typeface="Microsoft Sans Serif"/>
                <a:cs typeface="Microsoft Sans Serif"/>
              </a:rPr>
              <a:t>ребуется</a:t>
            </a:r>
            <a:r>
              <a:rPr sz="1800" i="1" spc="-30" dirty="0">
                <a:latin typeface="Microsoft Sans Serif"/>
                <a:cs typeface="Microsoft Sans Serif"/>
              </a:rPr>
              <a:t>:</a:t>
            </a:r>
            <a:endParaRPr sz="1800" i="1" dirty="0">
              <a:latin typeface="Microsoft Sans Serif"/>
              <a:cs typeface="Microsoft Sans Serif"/>
            </a:endParaRPr>
          </a:p>
          <a:p>
            <a:pPr marL="165735" marR="2337435">
              <a:lnSpc>
                <a:spcPct val="99700"/>
              </a:lnSpc>
              <a:spcBef>
                <a:spcPts val="20"/>
              </a:spcBef>
            </a:pPr>
            <a:r>
              <a:rPr lang="ru-RU" sz="1800" spc="-25" dirty="0" smtClean="0">
                <a:solidFill>
                  <a:srgbClr val="002060"/>
                </a:solidFill>
                <a:latin typeface="Microsoft Sans Serif"/>
                <a:cs typeface="Microsoft Sans Serif"/>
              </a:rPr>
              <a:t>рис</a:t>
            </a:r>
            <a:r>
              <a:rPr sz="1800" spc="-25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 </a:t>
            </a:r>
            <a:r>
              <a:rPr sz="1800" spc="-20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 </a:t>
            </a:r>
            <a:r>
              <a:rPr sz="1800" spc="-20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м</a:t>
            </a:r>
            <a:r>
              <a:rPr sz="1800" spc="-105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о</a:t>
            </a:r>
            <a:r>
              <a:rPr sz="1800" spc="5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л</a:t>
            </a:r>
            <a:r>
              <a:rPr sz="1800" spc="-20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о</a:t>
            </a:r>
            <a:r>
              <a:rPr sz="1800" spc="-80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к</a:t>
            </a:r>
            <a:r>
              <a:rPr sz="1800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о</a:t>
            </a:r>
            <a:r>
              <a:rPr sz="1800" spc="-15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сахар</a:t>
            </a:r>
            <a:r>
              <a:rPr sz="1800" spc="-15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 </a:t>
            </a:r>
            <a:r>
              <a:rPr sz="1800" spc="-10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 </a:t>
            </a:r>
            <a:r>
              <a:rPr sz="1800" spc="-25" dirty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вода</a:t>
            </a:r>
            <a:endParaRPr sz="1800" dirty="0">
              <a:solidFill>
                <a:srgbClr val="002060"/>
              </a:solidFill>
              <a:latin typeface="Matura MT Script Capitals" panose="03020802060602070202" pitchFamily="66" charset="0"/>
              <a:cs typeface="Microsoft Sans Serif"/>
            </a:endParaRPr>
          </a:p>
          <a:p>
            <a:pPr marL="165735">
              <a:lnSpc>
                <a:spcPct val="100000"/>
              </a:lnSpc>
              <a:spcBef>
                <a:spcPts val="15"/>
              </a:spcBef>
            </a:pPr>
            <a:r>
              <a:rPr sz="1800" spc="-20" dirty="0" err="1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сливочное</a:t>
            </a:r>
            <a:r>
              <a:rPr lang="ru-RU" spc="-5" dirty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 </a:t>
            </a:r>
            <a:r>
              <a:rPr lang="ru-RU" spc="-5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масло</a:t>
            </a:r>
          </a:p>
          <a:p>
            <a:pPr marL="165735">
              <a:lnSpc>
                <a:spcPct val="100000"/>
              </a:lnSpc>
              <a:spcBef>
                <a:spcPts val="15"/>
              </a:spcBef>
            </a:pPr>
            <a:r>
              <a:rPr lang="ru-RU" spc="-5" dirty="0" smtClean="0">
                <a:solidFill>
                  <a:srgbClr val="002060"/>
                </a:solidFill>
                <a:latin typeface="Matura MT Script Capitals" panose="03020802060602070202" pitchFamily="66" charset="0"/>
                <a:cs typeface="Microsoft Sans Serif"/>
              </a:rPr>
              <a:t>кофейный напиток</a:t>
            </a:r>
          </a:p>
          <a:p>
            <a:pPr marL="165735">
              <a:lnSpc>
                <a:spcPct val="100000"/>
              </a:lnSpc>
              <a:spcBef>
                <a:spcPts val="15"/>
              </a:spcBef>
            </a:pPr>
            <a:endParaRPr sz="1800" dirty="0">
              <a:solidFill>
                <a:srgbClr val="9966FF"/>
              </a:solidFill>
              <a:latin typeface="Matura MT Script Capitals" panose="03020802060602070202" pitchFamily="66" charset="0"/>
              <a:cs typeface="Microsoft Sans Serif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016755"/>
            <a:ext cx="3801748" cy="2047875"/>
          </a:xfrm>
          <a:prstGeom prst="rect">
            <a:avLst/>
          </a:prstGeom>
        </p:spPr>
      </p:pic>
      <p:pic>
        <p:nvPicPr>
          <p:cNvPr id="8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00200" y="1638043"/>
            <a:ext cx="1752600" cy="15240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942753"/>
            <a:ext cx="3947862" cy="2133600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991600" y="1638043"/>
            <a:ext cx="1559426" cy="155942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066800" y="878928"/>
            <a:ext cx="9753599" cy="888365"/>
          </a:xfrm>
          <a:custGeom>
            <a:avLst/>
            <a:gdLst/>
            <a:ahLst/>
            <a:cxnLst/>
            <a:rect l="l" t="t" r="r" b="b"/>
            <a:pathLst>
              <a:path w="8904605" h="888364">
                <a:moveTo>
                  <a:pt x="8904351" y="0"/>
                </a:moveTo>
                <a:lnTo>
                  <a:pt x="0" y="0"/>
                </a:lnTo>
                <a:lnTo>
                  <a:pt x="0" y="887768"/>
                </a:lnTo>
                <a:lnTo>
                  <a:pt x="8904351" y="887768"/>
                </a:lnTo>
                <a:lnTo>
                  <a:pt x="8904351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4935" y="878928"/>
            <a:ext cx="8904605" cy="772647"/>
          </a:xfrm>
          <a:prstGeom prst="rect">
            <a:avLst/>
          </a:prstGeom>
          <a:ln w="15875">
            <a:solidFill>
              <a:srgbClr val="5F6E1C"/>
            </a:solidFill>
          </a:ln>
        </p:spPr>
        <p:txBody>
          <a:bodyPr vert="horz" wrap="square" lIns="0" tIns="94615" rIns="0" bIns="0" rtlCol="0">
            <a:spAutoFit/>
          </a:bodyPr>
          <a:lstStyle/>
          <a:p>
            <a:pPr marL="7620" algn="l">
              <a:lnSpc>
                <a:spcPct val="100000"/>
              </a:lnSpc>
              <a:spcBef>
                <a:spcPts val="745"/>
              </a:spcBef>
            </a:pPr>
            <a:r>
              <a:rPr lang="ru-RU" spc="-25" dirty="0" smtClean="0">
                <a:solidFill>
                  <a:srgbClr val="FFFFFF"/>
                </a:solidFill>
                <a:latin typeface="Times New Roman"/>
                <a:cs typeface="Times New Roman"/>
              </a:rPr>
              <a:t>Процесс приготовления каши</a:t>
            </a:r>
            <a:endParaRPr spc="-50" dirty="0">
              <a:solidFill>
                <a:srgbClr val="FFFFFF"/>
              </a:solidFill>
              <a:latin typeface="Times New Roman"/>
              <a:cs typeface="Times New Roman"/>
            </a:endParaRPr>
          </a:p>
        </p:txBody>
      </p:sp>
      <p:pic>
        <p:nvPicPr>
          <p:cNvPr id="7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855075" y="533400"/>
            <a:ext cx="1752600" cy="1524000"/>
          </a:xfrm>
          <a:prstGeom prst="rect">
            <a:avLst/>
          </a:prstGeom>
        </p:spPr>
      </p:pic>
      <p:pic>
        <p:nvPicPr>
          <p:cNvPr id="1027" name="Picture 3" descr="C:\Users\Бочкова МН\Downloads\IMG_18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4400" y="2133600"/>
            <a:ext cx="1771650" cy="2362200"/>
          </a:xfrm>
          <a:prstGeom prst="rect">
            <a:avLst/>
          </a:prstGeom>
          <a:noFill/>
        </p:spPr>
      </p:pic>
      <p:pic>
        <p:nvPicPr>
          <p:cNvPr id="1028" name="Picture 4" descr="C:\Users\Бочкова МН\Downloads\IMG_184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81600" y="2057400"/>
            <a:ext cx="1714500" cy="2286000"/>
          </a:xfrm>
          <a:prstGeom prst="rect">
            <a:avLst/>
          </a:prstGeom>
          <a:noFill/>
        </p:spPr>
      </p:pic>
      <p:pic>
        <p:nvPicPr>
          <p:cNvPr id="1031" name="Picture 7" descr="C:\Users\Бочкова МН\Downloads\IMG_185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86600" y="3733800"/>
            <a:ext cx="1733550" cy="2311400"/>
          </a:xfrm>
          <a:prstGeom prst="rect">
            <a:avLst/>
          </a:prstGeom>
          <a:noFill/>
        </p:spPr>
      </p:pic>
      <p:pic>
        <p:nvPicPr>
          <p:cNvPr id="1032" name="Picture 8" descr="C:\Users\Бочкова МН\Downloads\IMG_18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67800" y="2133600"/>
            <a:ext cx="2171700" cy="2895600"/>
          </a:xfrm>
          <a:prstGeom prst="rect">
            <a:avLst/>
          </a:prstGeom>
          <a:noFill/>
        </p:spPr>
      </p:pic>
      <p:pic>
        <p:nvPicPr>
          <p:cNvPr id="1026" name="Picture 2" descr="C:\Users\Бочкова МН\Downloads\IMG_1838 (1)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895600" y="3733800"/>
            <a:ext cx="2054265" cy="2362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601662"/>
            <a:ext cx="12192000" cy="5654675"/>
            <a:chOff x="0" y="601662"/>
            <a:chExt cx="12192000" cy="5654675"/>
          </a:xfrm>
        </p:grpSpPr>
        <p:sp>
          <p:nvSpPr>
            <p:cNvPr id="4" name="object 4"/>
            <p:cNvSpPr/>
            <p:nvPr/>
          </p:nvSpPr>
          <p:spPr>
            <a:xfrm>
              <a:off x="608012" y="609600"/>
              <a:ext cx="10972800" cy="5638800"/>
            </a:xfrm>
            <a:custGeom>
              <a:avLst/>
              <a:gdLst/>
              <a:ahLst/>
              <a:cxnLst/>
              <a:rect l="l" t="t" r="r" b="b"/>
              <a:pathLst>
                <a:path w="10972800" h="5638800">
                  <a:moveTo>
                    <a:pt x="0" y="5638800"/>
                  </a:moveTo>
                  <a:lnTo>
                    <a:pt x="10972800" y="5638800"/>
                  </a:lnTo>
                  <a:lnTo>
                    <a:pt x="10972800" y="0"/>
                  </a:lnTo>
                  <a:lnTo>
                    <a:pt x="0" y="0"/>
                  </a:lnTo>
                  <a:lnTo>
                    <a:pt x="0" y="5638800"/>
                  </a:lnTo>
                  <a:close/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153791"/>
              <a:ext cx="761503" cy="606424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436984" y="3153791"/>
              <a:ext cx="755015" cy="606424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396111" y="2421508"/>
              <a:ext cx="9407525" cy="0"/>
            </a:xfrm>
            <a:custGeom>
              <a:avLst/>
              <a:gdLst/>
              <a:ahLst/>
              <a:cxnLst/>
              <a:rect l="l" t="t" r="r" b="b"/>
              <a:pathLst>
                <a:path w="9407525">
                  <a:moveTo>
                    <a:pt x="0" y="0"/>
                  </a:moveTo>
                  <a:lnTo>
                    <a:pt x="9407398" y="0"/>
                  </a:lnTo>
                </a:path>
              </a:pathLst>
            </a:custGeom>
            <a:ln w="15875">
              <a:solidFill>
                <a:srgbClr val="83992A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62000" y="1333499"/>
            <a:ext cx="9157017" cy="62453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10" dirty="0">
                <a:solidFill>
                  <a:srgbClr val="252525"/>
                </a:solidFill>
                <a:latin typeface="Times New Roman"/>
                <a:cs typeface="Times New Roman"/>
              </a:rPr>
              <a:t>Приготовим</a:t>
            </a:r>
            <a:r>
              <a:rPr sz="395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3950" spc="-10" dirty="0">
                <a:solidFill>
                  <a:srgbClr val="252525"/>
                </a:solidFill>
                <a:latin typeface="Times New Roman"/>
                <a:cs typeface="Times New Roman"/>
              </a:rPr>
              <a:t>вкусный</a:t>
            </a:r>
            <a:r>
              <a:rPr sz="3950" spc="17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3950" spc="-20" dirty="0">
                <a:solidFill>
                  <a:srgbClr val="252525"/>
                </a:solidFill>
                <a:latin typeface="Times New Roman"/>
                <a:cs typeface="Times New Roman"/>
              </a:rPr>
              <a:t>бутерброд</a:t>
            </a:r>
            <a:r>
              <a:rPr sz="3950" spc="140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sz="3950" spc="10" dirty="0">
                <a:solidFill>
                  <a:srgbClr val="252525"/>
                </a:solidFill>
                <a:latin typeface="Times New Roman"/>
                <a:cs typeface="Times New Roman"/>
              </a:rPr>
              <a:t>с</a:t>
            </a:r>
            <a:r>
              <a:rPr sz="3950" spc="15" dirty="0">
                <a:solidFill>
                  <a:srgbClr val="252525"/>
                </a:solidFill>
                <a:latin typeface="Times New Roman"/>
                <a:cs typeface="Times New Roman"/>
              </a:rPr>
              <a:t> </a:t>
            </a:r>
            <a:r>
              <a:rPr lang="ru-RU" sz="3950" spc="20" dirty="0" smtClean="0">
                <a:solidFill>
                  <a:srgbClr val="252525"/>
                </a:solidFill>
                <a:latin typeface="Times New Roman"/>
                <a:cs typeface="Times New Roman"/>
              </a:rPr>
              <a:t>маслом</a:t>
            </a:r>
            <a:endParaRPr sz="3950" dirty="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7874508" y="1201292"/>
            <a:ext cx="3169285" cy="4596258"/>
            <a:chOff x="7874508" y="1201292"/>
            <a:chExt cx="3169285" cy="4596258"/>
          </a:xfrm>
        </p:grpSpPr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129393" y="1201292"/>
              <a:ext cx="914400" cy="914400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7874508" y="2698750"/>
              <a:ext cx="2761615" cy="3098800"/>
            </a:xfrm>
            <a:custGeom>
              <a:avLst/>
              <a:gdLst/>
              <a:ahLst/>
              <a:cxnLst/>
              <a:rect l="l" t="t" r="r" b="b"/>
              <a:pathLst>
                <a:path w="2761615" h="3098800">
                  <a:moveTo>
                    <a:pt x="0" y="460248"/>
                  </a:moveTo>
                  <a:lnTo>
                    <a:pt x="2375" y="413200"/>
                  </a:lnTo>
                  <a:lnTo>
                    <a:pt x="9347" y="367509"/>
                  </a:lnTo>
                  <a:lnTo>
                    <a:pt x="20685" y="323406"/>
                  </a:lnTo>
                  <a:lnTo>
                    <a:pt x="36157" y="281124"/>
                  </a:lnTo>
                  <a:lnTo>
                    <a:pt x="55532" y="240893"/>
                  </a:lnTo>
                  <a:lnTo>
                    <a:pt x="78579" y="202945"/>
                  </a:lnTo>
                  <a:lnTo>
                    <a:pt x="105066" y="167512"/>
                  </a:lnTo>
                  <a:lnTo>
                    <a:pt x="134762" y="134826"/>
                  </a:lnTo>
                  <a:lnTo>
                    <a:pt x="167437" y="105117"/>
                  </a:lnTo>
                  <a:lnTo>
                    <a:pt x="202858" y="78619"/>
                  </a:lnTo>
                  <a:lnTo>
                    <a:pt x="240795" y="55561"/>
                  </a:lnTo>
                  <a:lnTo>
                    <a:pt x="281017" y="36177"/>
                  </a:lnTo>
                  <a:lnTo>
                    <a:pt x="323291" y="20697"/>
                  </a:lnTo>
                  <a:lnTo>
                    <a:pt x="367387" y="9353"/>
                  </a:lnTo>
                  <a:lnTo>
                    <a:pt x="413074" y="2376"/>
                  </a:lnTo>
                  <a:lnTo>
                    <a:pt x="460121" y="0"/>
                  </a:lnTo>
                  <a:lnTo>
                    <a:pt x="2300986" y="0"/>
                  </a:lnTo>
                  <a:lnTo>
                    <a:pt x="2348032" y="2376"/>
                  </a:lnTo>
                  <a:lnTo>
                    <a:pt x="2393719" y="9353"/>
                  </a:lnTo>
                  <a:lnTo>
                    <a:pt x="2437815" y="20697"/>
                  </a:lnTo>
                  <a:lnTo>
                    <a:pt x="2480089" y="36177"/>
                  </a:lnTo>
                  <a:lnTo>
                    <a:pt x="2520311" y="55561"/>
                  </a:lnTo>
                  <a:lnTo>
                    <a:pt x="2558248" y="78619"/>
                  </a:lnTo>
                  <a:lnTo>
                    <a:pt x="2593669" y="105117"/>
                  </a:lnTo>
                  <a:lnTo>
                    <a:pt x="2626344" y="134826"/>
                  </a:lnTo>
                  <a:lnTo>
                    <a:pt x="2656040" y="167512"/>
                  </a:lnTo>
                  <a:lnTo>
                    <a:pt x="2682527" y="202945"/>
                  </a:lnTo>
                  <a:lnTo>
                    <a:pt x="2705574" y="240893"/>
                  </a:lnTo>
                  <a:lnTo>
                    <a:pt x="2724949" y="281124"/>
                  </a:lnTo>
                  <a:lnTo>
                    <a:pt x="2740421" y="323406"/>
                  </a:lnTo>
                  <a:lnTo>
                    <a:pt x="2751759" y="367509"/>
                  </a:lnTo>
                  <a:lnTo>
                    <a:pt x="2758731" y="413200"/>
                  </a:lnTo>
                  <a:lnTo>
                    <a:pt x="2761107" y="460248"/>
                  </a:lnTo>
                  <a:lnTo>
                    <a:pt x="2761107" y="2638171"/>
                  </a:lnTo>
                  <a:lnTo>
                    <a:pt x="2758731" y="2685222"/>
                  </a:lnTo>
                  <a:lnTo>
                    <a:pt x="2751759" y="2730914"/>
                  </a:lnTo>
                  <a:lnTo>
                    <a:pt x="2740421" y="2775016"/>
                  </a:lnTo>
                  <a:lnTo>
                    <a:pt x="2724949" y="2817297"/>
                  </a:lnTo>
                  <a:lnTo>
                    <a:pt x="2705574" y="2857524"/>
                  </a:lnTo>
                  <a:lnTo>
                    <a:pt x="2682527" y="2895468"/>
                  </a:lnTo>
                  <a:lnTo>
                    <a:pt x="2656040" y="2930896"/>
                  </a:lnTo>
                  <a:lnTo>
                    <a:pt x="2626344" y="2963576"/>
                  </a:lnTo>
                  <a:lnTo>
                    <a:pt x="2593669" y="2993279"/>
                  </a:lnTo>
                  <a:lnTo>
                    <a:pt x="2558248" y="3019771"/>
                  </a:lnTo>
                  <a:lnTo>
                    <a:pt x="2520311" y="3042823"/>
                  </a:lnTo>
                  <a:lnTo>
                    <a:pt x="2480089" y="3062202"/>
                  </a:lnTo>
                  <a:lnTo>
                    <a:pt x="2437815" y="3077678"/>
                  </a:lnTo>
                  <a:lnTo>
                    <a:pt x="2393719" y="3089018"/>
                  </a:lnTo>
                  <a:lnTo>
                    <a:pt x="2348032" y="3095992"/>
                  </a:lnTo>
                  <a:lnTo>
                    <a:pt x="2300986" y="3098368"/>
                  </a:lnTo>
                  <a:lnTo>
                    <a:pt x="460121" y="3098368"/>
                  </a:lnTo>
                  <a:lnTo>
                    <a:pt x="413074" y="3095992"/>
                  </a:lnTo>
                  <a:lnTo>
                    <a:pt x="367387" y="3089018"/>
                  </a:lnTo>
                  <a:lnTo>
                    <a:pt x="323291" y="3077678"/>
                  </a:lnTo>
                  <a:lnTo>
                    <a:pt x="281017" y="3062202"/>
                  </a:lnTo>
                  <a:lnTo>
                    <a:pt x="240795" y="3042823"/>
                  </a:lnTo>
                  <a:lnTo>
                    <a:pt x="202858" y="3019771"/>
                  </a:lnTo>
                  <a:lnTo>
                    <a:pt x="167437" y="2993279"/>
                  </a:lnTo>
                  <a:lnTo>
                    <a:pt x="134762" y="2963576"/>
                  </a:lnTo>
                  <a:lnTo>
                    <a:pt x="105066" y="2930896"/>
                  </a:lnTo>
                  <a:lnTo>
                    <a:pt x="78579" y="2895468"/>
                  </a:lnTo>
                  <a:lnTo>
                    <a:pt x="55532" y="2857524"/>
                  </a:lnTo>
                  <a:lnTo>
                    <a:pt x="36157" y="2817297"/>
                  </a:lnTo>
                  <a:lnTo>
                    <a:pt x="20685" y="2775016"/>
                  </a:lnTo>
                  <a:lnTo>
                    <a:pt x="9347" y="2730914"/>
                  </a:lnTo>
                  <a:lnTo>
                    <a:pt x="2375" y="2685222"/>
                  </a:lnTo>
                  <a:lnTo>
                    <a:pt x="0" y="2638171"/>
                  </a:lnTo>
                  <a:lnTo>
                    <a:pt x="0" y="460248"/>
                  </a:lnTo>
                  <a:close/>
                </a:path>
              </a:pathLst>
            </a:custGeom>
            <a:ln w="15875">
              <a:solidFill>
                <a:srgbClr val="5F6E1C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16" name="Рисунок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0392" y="3841502"/>
            <a:ext cx="4261284" cy="229044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8229600" y="2971800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Вот ОН!</a:t>
            </a:r>
            <a:endParaRPr lang="ru-RU" b="1" i="1" dirty="0"/>
          </a:p>
        </p:txBody>
      </p:sp>
      <p:pic>
        <p:nvPicPr>
          <p:cNvPr id="18" name="Picture 5" descr="C:\Users\Бочкова МН\Downloads\IMG_1849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447800" y="2590800"/>
            <a:ext cx="2209800" cy="2946400"/>
          </a:xfrm>
          <a:prstGeom prst="rect">
            <a:avLst/>
          </a:prstGeom>
          <a:noFill/>
        </p:spPr>
      </p:pic>
      <p:pic>
        <p:nvPicPr>
          <p:cNvPr id="21" name="Picture 6" descr="C:\Users\Бочкова МН\Downloads\IMG_184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4648200" y="2590800"/>
            <a:ext cx="2362200" cy="3149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010400" y="1066800"/>
            <a:ext cx="3382517" cy="4510151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136345" y="1411477"/>
            <a:ext cx="4341495" cy="2497350"/>
          </a:xfrm>
          <a:prstGeom prst="rect">
            <a:avLst/>
          </a:prstGeom>
          <a:solidFill>
            <a:schemeClr val="accent5">
              <a:lumMod val="75000"/>
            </a:schemeClr>
          </a:solidFill>
          <a:ln w="15875">
            <a:solidFill>
              <a:srgbClr val="5F6E1C"/>
            </a:solidFill>
          </a:ln>
        </p:spPr>
        <p:txBody>
          <a:bodyPr vert="horz" wrap="square" lIns="0" tIns="31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25"/>
              </a:spcBef>
            </a:pPr>
            <a:endParaRPr sz="5300" dirty="0">
              <a:latin typeface="Times New Roman"/>
              <a:cs typeface="Times New Roman"/>
            </a:endParaRPr>
          </a:p>
          <a:p>
            <a:pPr marL="406400" marR="396875" algn="ctr">
              <a:lnSpc>
                <a:spcPct val="100800"/>
              </a:lnSpc>
            </a:pPr>
            <a:r>
              <a:rPr sz="3600" spc="-35" dirty="0">
                <a:solidFill>
                  <a:srgbClr val="FFFFFF"/>
                </a:solidFill>
                <a:latin typeface="Times New Roman"/>
                <a:cs typeface="Times New Roman"/>
              </a:rPr>
              <a:t>Вкусный,</a:t>
            </a:r>
            <a:r>
              <a:rPr sz="3600" spc="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20" dirty="0">
                <a:solidFill>
                  <a:srgbClr val="FFFFFF"/>
                </a:solidFill>
                <a:latin typeface="Times New Roman"/>
                <a:cs typeface="Times New Roman"/>
              </a:rPr>
              <a:t>горячий </a:t>
            </a:r>
            <a:r>
              <a:rPr sz="3600" spc="-88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15" dirty="0">
                <a:solidFill>
                  <a:srgbClr val="FFFFFF"/>
                </a:solidFill>
                <a:latin typeface="Times New Roman"/>
                <a:cs typeface="Times New Roman"/>
              </a:rPr>
              <a:t>чай</a:t>
            </a:r>
            <a:r>
              <a:rPr sz="3600" spc="-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с</a:t>
            </a:r>
            <a:r>
              <a:rPr sz="3600" spc="-4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lang="ru-RU" sz="3600" spc="-35" dirty="0" smtClean="0">
                <a:solidFill>
                  <a:srgbClr val="FFFFFF"/>
                </a:solidFill>
                <a:latin typeface="Times New Roman"/>
                <a:cs typeface="Times New Roman"/>
              </a:rPr>
              <a:t>сахаром</a:t>
            </a:r>
            <a:r>
              <a:rPr sz="3600" spc="175" dirty="0" smtClean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и </a:t>
            </a:r>
            <a:r>
              <a:rPr sz="3600" spc="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5" dirty="0">
                <a:solidFill>
                  <a:srgbClr val="FFFFFF"/>
                </a:solidFill>
                <a:latin typeface="Times New Roman"/>
                <a:cs typeface="Times New Roman"/>
              </a:rPr>
              <a:t>завтрак</a:t>
            </a:r>
            <a:r>
              <a:rPr sz="3600" spc="-11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60" dirty="0">
                <a:solidFill>
                  <a:srgbClr val="FFFFFF"/>
                </a:solidFill>
                <a:latin typeface="Times New Roman"/>
                <a:cs typeface="Times New Roman"/>
              </a:rPr>
              <a:t>готов!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4" name="object 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607576" y="4876800"/>
            <a:ext cx="1399032" cy="122953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/>
          <p:nvPr/>
        </p:nvSpPr>
        <p:spPr>
          <a:xfrm>
            <a:off x="1464817" y="843356"/>
            <a:ext cx="8753475" cy="1065530"/>
          </a:xfrm>
          <a:custGeom>
            <a:avLst/>
            <a:gdLst/>
            <a:ahLst/>
            <a:cxnLst/>
            <a:rect l="l" t="t" r="r" b="b"/>
            <a:pathLst>
              <a:path w="8753475" h="1065530">
                <a:moveTo>
                  <a:pt x="8753348" y="0"/>
                </a:moveTo>
                <a:lnTo>
                  <a:pt x="0" y="0"/>
                </a:lnTo>
                <a:lnTo>
                  <a:pt x="0" y="1065326"/>
                </a:lnTo>
                <a:lnTo>
                  <a:pt x="8753348" y="1065326"/>
                </a:lnTo>
                <a:lnTo>
                  <a:pt x="8753348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64817" y="843356"/>
            <a:ext cx="8753475" cy="1077218"/>
          </a:xfrm>
          <a:prstGeom prst="rect">
            <a:avLst/>
          </a:prstGeom>
          <a:ln w="15875">
            <a:solidFill>
              <a:srgbClr val="5F6E1C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3175" algn="ctr">
              <a:lnSpc>
                <a:spcPts val="4060"/>
              </a:lnSpc>
            </a:pPr>
            <a:r>
              <a:rPr sz="3600" spc="-5" dirty="0" err="1">
                <a:solidFill>
                  <a:srgbClr val="FFFFFF"/>
                </a:solidFill>
                <a:latin typeface="Times New Roman"/>
                <a:cs typeface="Times New Roman"/>
              </a:rPr>
              <a:t>Завтрак</a:t>
            </a:r>
            <a:r>
              <a:rPr sz="3600" spc="-125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spc="-60" dirty="0" err="1" smtClean="0">
                <a:solidFill>
                  <a:srgbClr val="FFFFFF"/>
                </a:solidFill>
                <a:latin typeface="Times New Roman"/>
                <a:cs typeface="Times New Roman"/>
              </a:rPr>
              <a:t>готов</a:t>
            </a:r>
            <a:r>
              <a:rPr lang="ru-RU" sz="3600" spc="-60" dirty="0" smtClean="0">
                <a:solidFill>
                  <a:srgbClr val="FFFFFF"/>
                </a:solidFill>
                <a:latin typeface="Times New Roman"/>
                <a:cs typeface="Times New Roman"/>
              </a:rPr>
              <a:t>!</a:t>
            </a:r>
            <a:endParaRPr sz="3600" dirty="0">
              <a:latin typeface="Times New Roman"/>
              <a:cs typeface="Times New Roman"/>
            </a:endParaRPr>
          </a:p>
          <a:p>
            <a:pPr marL="6350" algn="ctr">
              <a:lnSpc>
                <a:spcPts val="4295"/>
              </a:lnSpc>
              <a:spcBef>
                <a:spcPts val="35"/>
              </a:spcBef>
            </a:pPr>
            <a:r>
              <a:rPr sz="3600" spc="-10" dirty="0">
                <a:solidFill>
                  <a:srgbClr val="FFFFFF"/>
                </a:solidFill>
                <a:latin typeface="Times New Roman"/>
                <a:cs typeface="Times New Roman"/>
              </a:rPr>
              <a:t>Приятного</a:t>
            </a:r>
            <a:r>
              <a:rPr sz="3600" spc="-170" dirty="0">
                <a:solidFill>
                  <a:srgbClr val="FFFFFF"/>
                </a:solidFill>
                <a:latin typeface="Times New Roman"/>
                <a:cs typeface="Times New Roman"/>
              </a:rPr>
              <a:t> </a:t>
            </a:r>
            <a:r>
              <a:rPr sz="3600" dirty="0">
                <a:solidFill>
                  <a:srgbClr val="FFFFFF"/>
                </a:solidFill>
                <a:latin typeface="Times New Roman"/>
                <a:cs typeface="Times New Roman"/>
              </a:rPr>
              <a:t>аппетита</a:t>
            </a:r>
            <a:endParaRPr sz="3600" dirty="0">
              <a:latin typeface="Times New Roman"/>
              <a:cs typeface="Times New Roman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973568" y="843356"/>
            <a:ext cx="1399032" cy="1229538"/>
          </a:xfrm>
          <a:prstGeom prst="rect">
            <a:avLst/>
          </a:prstGeom>
        </p:spPr>
      </p:pic>
      <p:pic>
        <p:nvPicPr>
          <p:cNvPr id="7" name="Picture 8" descr="C:\Users\Бочкова МН\Downloads\IMG_18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2057400"/>
            <a:ext cx="2819400" cy="3759200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514600" y="2971800"/>
            <a:ext cx="1559426" cy="1559426"/>
          </a:xfrm>
          <a:prstGeom prst="rect">
            <a:avLst/>
          </a:prstGeom>
        </p:spPr>
      </p:pic>
      <p:pic>
        <p:nvPicPr>
          <p:cNvPr id="1026" name="Picture 2" descr="C:\Users\Бочкова МН\Downloads\8-20220220_143349-496x60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0600" y="3048000"/>
            <a:ext cx="1573784" cy="190377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136</TotalTime>
  <Words>129</Words>
  <Application>Microsoft Office PowerPoint</Application>
  <PresentationFormat>Произвольный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Школьный  завтрак «Каша –радость наша!» </vt:lpstr>
      <vt:lpstr>Что такое завтрак и каким он должен быть?</vt:lpstr>
      <vt:lpstr>Слайд 3</vt:lpstr>
      <vt:lpstr>Слайд 4</vt:lpstr>
      <vt:lpstr>Слайд 5</vt:lpstr>
      <vt:lpstr>Процесс приготовления каши</vt:lpstr>
      <vt:lpstr>Слайд 7</vt:lpstr>
      <vt:lpstr> Вкусный, горячий  чай с сахаром и  завтрак готов!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Янтарный завтрак в школе №255</dc:title>
  <dc:creator>USER</dc:creator>
  <cp:lastModifiedBy>Бочкова МН</cp:lastModifiedBy>
  <cp:revision>15</cp:revision>
  <dcterms:created xsi:type="dcterms:W3CDTF">2021-11-02T11:35:54Z</dcterms:created>
  <dcterms:modified xsi:type="dcterms:W3CDTF">2023-04-15T05:44:26Z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2021-11-02T00:00:00Z</vt:filetime>
  </property>
  <property fmtid="{D5CDD505-2E9C-101B-9397-08002B2CF9AE}" pid="3" name="Creator">
    <vt:lpwstr>Microsoft® Office PowerPoint® 2007</vt:lpwstr>
  </property>
  <property fmtid="{D5CDD505-2E9C-101B-9397-08002B2CF9AE}" pid="4" name="LastSaved">
    <vt:filetime>2021-11-02T00:00:00Z</vt:filetime>
  </property>
</Properties>
</file>